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400" r:id="rId26"/>
    <p:sldId id="399" r:id="rId27"/>
    <p:sldId id="401" r:id="rId28"/>
    <p:sldId id="431" r:id="rId29"/>
    <p:sldId id="402" r:id="rId30"/>
    <p:sldId id="403" r:id="rId31"/>
    <p:sldId id="440" r:id="rId32"/>
    <p:sldId id="441" r:id="rId33"/>
    <p:sldId id="442" r:id="rId34"/>
    <p:sldId id="443" r:id="rId35"/>
    <p:sldId id="444" r:id="rId36"/>
    <p:sldId id="445" r:id="rId37"/>
    <p:sldId id="446" r:id="rId38"/>
    <p:sldId id="447" r:id="rId39"/>
    <p:sldId id="448" r:id="rId40"/>
    <p:sldId id="449" r:id="rId41"/>
    <p:sldId id="450" r:id="rId42"/>
    <p:sldId id="404" r:id="rId43"/>
    <p:sldId id="405" r:id="rId44"/>
    <p:sldId id="406" r:id="rId45"/>
    <p:sldId id="407" r:id="rId46"/>
    <p:sldId id="408" r:id="rId47"/>
    <p:sldId id="430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39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691" autoAdjust="0"/>
    <p:restoredTop sz="94643" autoAdjust="0"/>
  </p:normalViewPr>
  <p:slideViewPr>
    <p:cSldViewPr>
      <p:cViewPr varScale="1">
        <p:scale>
          <a:sx n="80" d="100"/>
          <a:sy n="80" d="100"/>
        </p:scale>
        <p:origin x="2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0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FB57C7-B80F-47EF-AD0D-DDFC995F69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9529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574BCE-1C14-44BF-BC81-89C8E6D2EE38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61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9B8416-D8D0-46A1-8B8B-C724554147E3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35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F9C7E7-DAB3-416B-B0C0-225BB83F957E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39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93BDBD-6BFD-4A8C-B236-D75DA4985489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99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394C2A-1413-425A-8E8E-36ED6E3B76C4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50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620713"/>
            <a:ext cx="4176713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412875"/>
            <a:ext cx="41767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65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333375"/>
            <a:ext cx="1638300" cy="5472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333375"/>
            <a:ext cx="4762500" cy="5472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3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D1DA1-C5A3-4EA8-8EF4-ED5D16DFC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0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4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80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052513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052513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32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5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1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1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48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4087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52513"/>
            <a:ext cx="64817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764704"/>
            <a:ext cx="5832648" cy="793750"/>
          </a:xfrm>
          <a:noFill/>
        </p:spPr>
        <p:txBody>
          <a:bodyPr/>
          <a:lstStyle/>
          <a:p>
            <a:r>
              <a:rPr lang="en-US" altLang="en-US" sz="3200" b="0" dirty="0">
                <a:latin typeface="Tahoma" charset="0"/>
              </a:rPr>
              <a:t>Exploring Interests and Values</a:t>
            </a:r>
            <a:endParaRPr lang="uk-UA" altLang="en-US" sz="3200" b="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2132856"/>
            <a:ext cx="2268538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Chapter 3  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 What are 20 things you like to do?</a:t>
            </a:r>
            <a:br>
              <a:rPr lang="en-US" dirty="0"/>
            </a:br>
            <a:endParaRPr lang="en-US" dirty="0"/>
          </a:p>
        </p:txBody>
      </p:sp>
      <p:pic>
        <p:nvPicPr>
          <p:cNvPr id="6147" name="Picture 5" descr="j01985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276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Can you list 20 things you like to do in 5 minutes?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852936"/>
            <a:ext cx="4237145" cy="33930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Now that you have your list, put a </a:t>
            </a:r>
            <a:r>
              <a:rPr lang="en-US" sz="6000" b="1" dirty="0">
                <a:solidFill>
                  <a:srgbClr val="C00000"/>
                </a:solidFill>
              </a:rPr>
              <a:t>$</a:t>
            </a:r>
            <a:r>
              <a:rPr lang="en-US" dirty="0"/>
              <a:t> next to anything that costs more than $20 each time you do it.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733800" y="3581400"/>
          <a:ext cx="24003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4579545" imgH="5270626" progId="MS_ClipArt_Gallery.2">
                  <p:embed/>
                </p:oleObj>
              </mc:Choice>
              <mc:Fallback>
                <p:oleObj name="Clip" r:id="rId3" imgW="4579545" imgH="5270626" progId="MS_ClipArt_Gallery.2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81400"/>
                        <a:ext cx="2400300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P</a:t>
            </a:r>
            <a:r>
              <a:rPr lang="en-US" dirty="0"/>
              <a:t> to the left of each item that you do with people.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19400"/>
            <a:ext cx="4550685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I</a:t>
            </a:r>
            <a:r>
              <a:rPr lang="en-US" dirty="0"/>
              <a:t> next to anything that you do by yourself (individually)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2819400"/>
            <a:ext cx="2089150" cy="31746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T</a:t>
            </a:r>
            <a:r>
              <a:rPr lang="en-US" dirty="0"/>
              <a:t> next to the items that involve working with things.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38450"/>
            <a:ext cx="7416800" cy="4038600"/>
          </a:xfrm>
        </p:spPr>
        <p:txBody>
          <a:bodyPr/>
          <a:lstStyle/>
          <a:p>
            <a:pPr>
              <a:defRPr/>
            </a:pPr>
            <a:r>
              <a:rPr lang="en-US" dirty="0"/>
              <a:t>Cars</a:t>
            </a:r>
          </a:p>
          <a:p>
            <a:pPr>
              <a:defRPr/>
            </a:pPr>
            <a:r>
              <a:rPr lang="en-US" dirty="0"/>
              <a:t>Tools</a:t>
            </a:r>
          </a:p>
          <a:p>
            <a:pPr>
              <a:defRPr/>
            </a:pPr>
            <a:r>
              <a:rPr lang="en-US" dirty="0"/>
              <a:t>Gardening</a:t>
            </a:r>
          </a:p>
          <a:p>
            <a:pPr>
              <a:defRPr/>
            </a:pPr>
            <a:r>
              <a:rPr lang="en-US" dirty="0"/>
              <a:t>Crafts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07118"/>
              </p:ext>
            </p:extLst>
          </p:nvPr>
        </p:nvGraphicFramePr>
        <p:xfrm>
          <a:off x="3657600" y="2895600"/>
          <a:ext cx="2324100" cy="307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980237" imgH="1293876" progId="MS_ClipArt_Gallery.2">
                  <p:embed/>
                </p:oleObj>
              </mc:Choice>
              <mc:Fallback>
                <p:oleObj name="Clip" r:id="rId3" imgW="980237" imgH="1293876" progId="MS_ClipArt_Gallery.2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2324100" cy="3070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D</a:t>
            </a:r>
            <a:r>
              <a:rPr lang="en-US" dirty="0"/>
              <a:t> next to items that involve working with data.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dirty="0"/>
              <a:t>Computers</a:t>
            </a:r>
          </a:p>
          <a:p>
            <a:pPr>
              <a:defRPr/>
            </a:pPr>
            <a:r>
              <a:rPr lang="en-US" dirty="0"/>
              <a:t>Math</a:t>
            </a:r>
          </a:p>
          <a:p>
            <a:pPr>
              <a:defRPr/>
            </a:pPr>
            <a:r>
              <a:rPr lang="en-US" dirty="0"/>
              <a:t>Budgeting</a:t>
            </a:r>
          </a:p>
          <a:p>
            <a:pPr>
              <a:defRPr/>
            </a:pPr>
            <a:r>
              <a:rPr lang="en-US" dirty="0"/>
              <a:t>Organizing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15198"/>
              </p:ext>
            </p:extLst>
          </p:nvPr>
        </p:nvGraphicFramePr>
        <p:xfrm>
          <a:off x="3429000" y="2362200"/>
          <a:ext cx="3283496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7402982" imgH="6930238" progId="MS_ClipArt_Gallery.2">
                  <p:embed/>
                </p:oleObj>
              </mc:Choice>
              <mc:Fallback>
                <p:oleObj name="Clip" r:id="rId3" imgW="7402982" imgH="6930238" progId="MS_ClipArt_Gallery.2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62200"/>
                        <a:ext cx="3283496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A</a:t>
            </a:r>
            <a:r>
              <a:rPr lang="en-US" dirty="0"/>
              <a:t> next to items that involve physical activity.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71775"/>
            <a:ext cx="4572000" cy="30477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next to items that involve risk or adventure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852936"/>
            <a:ext cx="7416800" cy="3468687"/>
          </a:xfrm>
        </p:spPr>
        <p:txBody>
          <a:bodyPr/>
          <a:lstStyle/>
          <a:p>
            <a:pPr>
              <a:defRPr/>
            </a:pPr>
            <a:r>
              <a:rPr lang="en-US" dirty="0"/>
              <a:t>Car racing</a:t>
            </a:r>
          </a:p>
          <a:p>
            <a:pPr>
              <a:defRPr/>
            </a:pPr>
            <a:r>
              <a:rPr lang="en-US" dirty="0"/>
              <a:t>Skiing</a:t>
            </a:r>
          </a:p>
          <a:p>
            <a:pPr>
              <a:defRPr/>
            </a:pPr>
            <a:r>
              <a:rPr lang="en-US" dirty="0"/>
              <a:t>Motorcycle riding</a:t>
            </a:r>
          </a:p>
          <a:p>
            <a:pPr>
              <a:defRPr/>
            </a:pPr>
            <a:r>
              <a:rPr lang="en-US" dirty="0"/>
              <a:t>Skydiving</a:t>
            </a:r>
          </a:p>
          <a:p>
            <a:pPr>
              <a:defRPr/>
            </a:pPr>
            <a:r>
              <a:rPr lang="en-US" dirty="0"/>
              <a:t>Rock Climbing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432" y="3140968"/>
            <a:ext cx="4280030" cy="27636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MT</a:t>
            </a:r>
            <a:r>
              <a:rPr lang="en-US" dirty="0"/>
              <a:t> next to the items you would like to spend more time doing.</a:t>
            </a:r>
          </a:p>
        </p:txBody>
      </p:sp>
      <p:graphicFrame>
        <p:nvGraphicFramePr>
          <p:cNvPr id="15363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442394"/>
              </p:ext>
            </p:extLst>
          </p:nvPr>
        </p:nvGraphicFramePr>
        <p:xfrm>
          <a:off x="6802437" y="3983037"/>
          <a:ext cx="2370138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2875984" imgH="3464459" progId="MS_ClipArt_Gallery.2">
                  <p:embed/>
                </p:oleObj>
              </mc:Choice>
              <mc:Fallback>
                <p:oleObj name="Clip" r:id="rId3" imgW="2875984" imgH="3464459" progId="MS_ClipArt_Gallery.2">
                  <p:embed/>
                  <p:pic>
                    <p:nvPicPr>
                      <p:cNvPr id="15363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7" y="3983037"/>
                        <a:ext cx="2370138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6408737" cy="508000"/>
          </a:xfrm>
        </p:spPr>
        <p:txBody>
          <a:bodyPr/>
          <a:lstStyle/>
          <a:p>
            <a:r>
              <a:rPr lang="en-US" dirty="0"/>
              <a:t>The Interest Profiler*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6481763" cy="4752975"/>
          </a:xfrm>
        </p:spPr>
        <p:txBody>
          <a:bodyPr/>
          <a:lstStyle/>
          <a:p>
            <a:r>
              <a:rPr lang="en-US" sz="2400" dirty="0"/>
              <a:t>Place a checkmark next to the items you might like to do.  </a:t>
            </a:r>
          </a:p>
          <a:p>
            <a:r>
              <a:rPr lang="en-US" sz="2400" dirty="0"/>
              <a:t>You do not need to know how to do them or even have the opportunity to do them.</a:t>
            </a:r>
          </a:p>
          <a:p>
            <a:r>
              <a:rPr lang="en-US" sz="2400" dirty="0"/>
              <a:t>Don’t select items based on income.</a:t>
            </a:r>
          </a:p>
          <a:p>
            <a:r>
              <a:rPr lang="en-US" sz="2400" dirty="0"/>
              <a:t>You can earn higher income with more education.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example, if you would like to build a brick walkway, you could work in construction or with more education, become a civil engineer.  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*Available in the textbook </a:t>
            </a:r>
          </a:p>
        </p:txBody>
      </p:sp>
    </p:spTree>
    <p:extLst>
      <p:ext uri="{BB962C8B-B14F-4D97-AF65-F5344CB8AC3E}">
        <p14:creationId xmlns:p14="http://schemas.microsoft.com/office/powerpoint/2010/main" val="419114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Number </a:t>
            </a:r>
            <a:r>
              <a:rPr lang="en-US" sz="6000" b="1" dirty="0">
                <a:solidFill>
                  <a:srgbClr val="C00000"/>
                </a:solidFill>
              </a:rPr>
              <a:t>1-5</a:t>
            </a:r>
            <a:r>
              <a:rPr lang="en-US" dirty="0"/>
              <a:t> the most important items on your list.</a:t>
            </a:r>
            <a:br>
              <a:rPr lang="en-US" dirty="0"/>
            </a:br>
            <a:r>
              <a:rPr lang="en-US" dirty="0"/>
              <a:t>What is your number one interest?  Share it with the class.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861048"/>
            <a:ext cx="1967825" cy="1721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20 Things You Like to Do</a:t>
            </a:r>
            <a:br>
              <a:rPr lang="en-US" dirty="0">
                <a:solidFill>
                  <a:srgbClr val="FFFF99"/>
                </a:solidFill>
              </a:rPr>
            </a:br>
            <a:br>
              <a:rPr lang="en-US" dirty="0"/>
            </a:br>
            <a:r>
              <a:rPr lang="en-US" dirty="0"/>
              <a:t>Answer questions at the end of this activity.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kind of lifestyle do you prefer?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327400"/>
            <a:ext cx="55499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riangle for 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4975"/>
            <a:ext cx="4876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Lifestyle Triangle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0600"/>
            <a:ext cx="6408737" cy="508000"/>
          </a:xfrm>
        </p:spPr>
        <p:txBody>
          <a:bodyPr/>
          <a:lstStyle/>
          <a:p>
            <a:r>
              <a:rPr lang="en-US" dirty="0"/>
              <a:t>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Look at the results of 20 Things You Like to Do.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you have a balance between leisure, socializing and work/study?</a:t>
            </a:r>
          </a:p>
        </p:txBody>
      </p:sp>
    </p:spTree>
    <p:extLst>
      <p:ext uri="{BB962C8B-B14F-4D97-AF65-F5344CB8AC3E}">
        <p14:creationId xmlns:p14="http://schemas.microsoft.com/office/powerpoint/2010/main" val="1563840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268760"/>
            <a:ext cx="4176713" cy="893762"/>
          </a:xfrm>
        </p:spPr>
        <p:txBody>
          <a:bodyPr/>
          <a:lstStyle/>
          <a:p>
            <a:r>
              <a:rPr lang="en-US" sz="4400" dirty="0"/>
              <a:t>Exploring Your Values</a:t>
            </a:r>
          </a:p>
        </p:txBody>
      </p:sp>
    </p:spTree>
    <p:extLst>
      <p:ext uri="{BB962C8B-B14F-4D97-AF65-F5344CB8AC3E}">
        <p14:creationId xmlns:p14="http://schemas.microsoft.com/office/powerpoint/2010/main" val="1158120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What Are Your Values?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4427802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Values are: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901304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What we think is important</a:t>
            </a:r>
          </a:p>
          <a:p>
            <a:pPr>
              <a:defRPr/>
            </a:pPr>
            <a:r>
              <a:rPr lang="en-US" sz="4000" dirty="0"/>
              <a:t>What we feel is right and good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789040"/>
            <a:ext cx="4657725" cy="19407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Make important decisions based on your values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 dirty="0"/>
              <a:t>Should I go to college?</a:t>
            </a:r>
          </a:p>
          <a:p>
            <a:pPr>
              <a:defRPr/>
            </a:pPr>
            <a:r>
              <a:rPr lang="en-US" dirty="0"/>
              <a:t>What is my major</a:t>
            </a:r>
          </a:p>
          <a:p>
            <a:pPr>
              <a:defRPr/>
            </a:pPr>
            <a:r>
              <a:rPr lang="en-US" dirty="0"/>
              <a:t>What career should I choose?</a:t>
            </a:r>
          </a:p>
          <a:p>
            <a:pPr>
              <a:defRPr/>
            </a:pPr>
            <a:r>
              <a:rPr lang="en-US" dirty="0"/>
              <a:t>Who should I marry?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</a:rPr>
              <a:t>Where do we get our values?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717032"/>
            <a:ext cx="5333996" cy="14287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HOLLAND’S HEXAGON</a:t>
            </a:r>
            <a:endParaRPr lang="en-US" dirty="0"/>
          </a:p>
        </p:txBody>
      </p:sp>
      <p:pic>
        <p:nvPicPr>
          <p:cNvPr id="262146" name="Picture 2" descr="http://aai-assessment.com/wp-content/uploads/2015/07/RAISEC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63386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21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Values come from: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416800" cy="4267200"/>
          </a:xfrm>
        </p:spPr>
        <p:txBody>
          <a:bodyPr/>
          <a:lstStyle/>
          <a:p>
            <a:pPr>
              <a:defRPr/>
            </a:pPr>
            <a:r>
              <a:rPr lang="en-US" dirty="0"/>
              <a:t>Parents</a:t>
            </a:r>
          </a:p>
          <a:p>
            <a:pPr>
              <a:defRPr/>
            </a:pPr>
            <a:r>
              <a:rPr lang="en-US" dirty="0"/>
              <a:t>Friends</a:t>
            </a:r>
          </a:p>
          <a:p>
            <a:pPr>
              <a:defRPr/>
            </a:pPr>
            <a:r>
              <a:rPr lang="en-US" dirty="0"/>
              <a:t>Culture</a:t>
            </a:r>
          </a:p>
          <a:p>
            <a:pPr>
              <a:defRPr/>
            </a:pPr>
            <a:r>
              <a:rPr lang="en-US" dirty="0"/>
              <a:t>Church</a:t>
            </a:r>
          </a:p>
          <a:p>
            <a:pPr>
              <a:defRPr/>
            </a:pPr>
            <a:r>
              <a:rPr lang="en-US" dirty="0"/>
              <a:t>Media</a:t>
            </a:r>
          </a:p>
          <a:p>
            <a:pPr>
              <a:defRPr/>
            </a:pPr>
            <a:r>
              <a:rPr lang="en-US" dirty="0"/>
              <a:t>Society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810000" y="2057400"/>
          <a:ext cx="38481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3" imgW="525780" imgH="425196" progId="MS_ClipArt_Gallery.2">
                  <p:embed/>
                </p:oleObj>
              </mc:Choice>
              <mc:Fallback>
                <p:oleObj name="Clip" r:id="rId3" imgW="525780" imgH="425196" progId="MS_ClipArt_Gallery.2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38481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Values and needs are related.</a:t>
            </a:r>
          </a:p>
        </p:txBody>
      </p:sp>
    </p:spTree>
    <p:extLst>
      <p:ext uri="{BB962C8B-B14F-4D97-AF65-F5344CB8AC3E}">
        <p14:creationId xmlns:p14="http://schemas.microsoft.com/office/powerpoint/2010/main" val="3603393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</a:rPr>
              <a:t>Maslow’s Hierarchy of Needs</a:t>
            </a:r>
          </a:p>
        </p:txBody>
      </p:sp>
    </p:spTree>
    <p:extLst>
      <p:ext uri="{BB962C8B-B14F-4D97-AF65-F5344CB8AC3E}">
        <p14:creationId xmlns:p14="http://schemas.microsoft.com/office/powerpoint/2010/main" val="3706296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795588" y="5300663"/>
            <a:ext cx="2962275" cy="650875"/>
          </a:xfrm>
          <a:prstGeom prst="rect">
            <a:avLst/>
          </a:prstGeom>
          <a:solidFill>
            <a:srgbClr val="00AE00"/>
          </a:solidFill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Tell the truth</a:t>
            </a:r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7162800" y="4343400"/>
            <a:ext cx="1430338" cy="1474788"/>
          </a:xfrm>
          <a:custGeom>
            <a:avLst/>
            <a:gdLst>
              <a:gd name="T0" fmla="*/ 2147483647 w 901"/>
              <a:gd name="T1" fmla="*/ 2147483647 h 929"/>
              <a:gd name="T2" fmla="*/ 0 w 901"/>
              <a:gd name="T3" fmla="*/ 2147483647 h 929"/>
              <a:gd name="T4" fmla="*/ 2147483647 w 901"/>
              <a:gd name="T5" fmla="*/ 0 h 929"/>
              <a:gd name="T6" fmla="*/ 2147483647 w 901"/>
              <a:gd name="T7" fmla="*/ 2147483647 h 929"/>
              <a:gd name="T8" fmla="*/ 2147483647 w 901"/>
              <a:gd name="T9" fmla="*/ 2147483647 h 9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929"/>
              <a:gd name="T17" fmla="*/ 901 w 901"/>
              <a:gd name="T18" fmla="*/ 929 h 9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929">
                <a:moveTo>
                  <a:pt x="425" y="928"/>
                </a:moveTo>
                <a:lnTo>
                  <a:pt x="0" y="395"/>
                </a:lnTo>
                <a:lnTo>
                  <a:pt x="398" y="0"/>
                </a:lnTo>
                <a:lnTo>
                  <a:pt x="900" y="462"/>
                </a:lnTo>
                <a:lnTo>
                  <a:pt x="425" y="928"/>
                </a:lnTo>
              </a:path>
            </a:pathLst>
          </a:custGeom>
          <a:solidFill>
            <a:srgbClr val="0054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1066800" y="4278312"/>
            <a:ext cx="6662738" cy="631825"/>
          </a:xfrm>
          <a:custGeom>
            <a:avLst/>
            <a:gdLst>
              <a:gd name="T0" fmla="*/ 0 w 4197"/>
              <a:gd name="T1" fmla="*/ 2147483647 h 398"/>
              <a:gd name="T2" fmla="*/ 2147483647 w 4197"/>
              <a:gd name="T3" fmla="*/ 2147483647 h 398"/>
              <a:gd name="T4" fmla="*/ 2147483647 w 4197"/>
              <a:gd name="T5" fmla="*/ 0 h 398"/>
              <a:gd name="T6" fmla="*/ 2147483647 w 4197"/>
              <a:gd name="T7" fmla="*/ 0 h 398"/>
              <a:gd name="T8" fmla="*/ 0 w 4197"/>
              <a:gd name="T9" fmla="*/ 2147483647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7"/>
              <a:gd name="T16" fmla="*/ 0 h 398"/>
              <a:gd name="T17" fmla="*/ 4197 w 4197"/>
              <a:gd name="T18" fmla="*/ 398 h 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7" h="398">
                <a:moveTo>
                  <a:pt x="0" y="397"/>
                </a:moveTo>
                <a:lnTo>
                  <a:pt x="3798" y="397"/>
                </a:lnTo>
                <a:lnTo>
                  <a:pt x="4196" y="0"/>
                </a:lnTo>
                <a:lnTo>
                  <a:pt x="536" y="0"/>
                </a:lnTo>
                <a:lnTo>
                  <a:pt x="0" y="397"/>
                </a:lnTo>
              </a:path>
            </a:pathLst>
          </a:custGeom>
          <a:solidFill>
            <a:srgbClr val="003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457200" y="4953000"/>
            <a:ext cx="7358063" cy="849313"/>
          </a:xfrm>
          <a:custGeom>
            <a:avLst/>
            <a:gdLst>
              <a:gd name="T0" fmla="*/ 2147483647 w 4635"/>
              <a:gd name="T1" fmla="*/ 0 h 535"/>
              <a:gd name="T2" fmla="*/ 2147483647 w 4635"/>
              <a:gd name="T3" fmla="*/ 0 h 535"/>
              <a:gd name="T4" fmla="*/ 2147483647 w 4635"/>
              <a:gd name="T5" fmla="*/ 2147483647 h 535"/>
              <a:gd name="T6" fmla="*/ 0 w 4635"/>
              <a:gd name="T7" fmla="*/ 2147483647 h 535"/>
              <a:gd name="T8" fmla="*/ 2147483647 w 4635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5"/>
              <a:gd name="T16" fmla="*/ 0 h 535"/>
              <a:gd name="T17" fmla="*/ 4635 w 4635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5" h="535">
                <a:moveTo>
                  <a:pt x="407" y="0"/>
                </a:moveTo>
                <a:lnTo>
                  <a:pt x="4205" y="0"/>
                </a:lnTo>
                <a:lnTo>
                  <a:pt x="4634" y="534"/>
                </a:lnTo>
                <a:lnTo>
                  <a:pt x="0" y="534"/>
                </a:lnTo>
                <a:lnTo>
                  <a:pt x="407" y="0"/>
                </a:lnTo>
              </a:path>
            </a:pathLst>
          </a:custGeom>
          <a:solidFill>
            <a:srgbClr val="00A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0244" y="10668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540125" y="5253038"/>
            <a:ext cx="2052638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3548564998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795588" y="5300663"/>
            <a:ext cx="2962275" cy="650875"/>
          </a:xfrm>
          <a:prstGeom prst="rect">
            <a:avLst/>
          </a:prstGeom>
          <a:solidFill>
            <a:srgbClr val="00AE00"/>
          </a:solidFill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Tell the truth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911475" y="4276725"/>
            <a:ext cx="3241675" cy="12001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Commit to use</a:t>
            </a:r>
          </a:p>
          <a:p>
            <a:pPr algn="ctr" eaLnBrk="1" hangingPunct="1">
              <a:defRPr/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7380288" y="4518025"/>
            <a:ext cx="1430337" cy="1474788"/>
          </a:xfrm>
          <a:custGeom>
            <a:avLst/>
            <a:gdLst>
              <a:gd name="T0" fmla="*/ 2147483647 w 901"/>
              <a:gd name="T1" fmla="*/ 2147483647 h 929"/>
              <a:gd name="T2" fmla="*/ 0 w 901"/>
              <a:gd name="T3" fmla="*/ 2147483647 h 929"/>
              <a:gd name="T4" fmla="*/ 2147483647 w 901"/>
              <a:gd name="T5" fmla="*/ 0 h 929"/>
              <a:gd name="T6" fmla="*/ 2147483647 w 901"/>
              <a:gd name="T7" fmla="*/ 2147483647 h 929"/>
              <a:gd name="T8" fmla="*/ 2147483647 w 901"/>
              <a:gd name="T9" fmla="*/ 2147483647 h 9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929"/>
              <a:gd name="T17" fmla="*/ 901 w 901"/>
              <a:gd name="T18" fmla="*/ 929 h 9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929">
                <a:moveTo>
                  <a:pt x="425" y="928"/>
                </a:moveTo>
                <a:lnTo>
                  <a:pt x="0" y="395"/>
                </a:lnTo>
                <a:lnTo>
                  <a:pt x="398" y="0"/>
                </a:lnTo>
                <a:lnTo>
                  <a:pt x="900" y="462"/>
                </a:lnTo>
                <a:lnTo>
                  <a:pt x="425" y="928"/>
                </a:lnTo>
              </a:path>
            </a:pathLst>
          </a:custGeom>
          <a:solidFill>
            <a:srgbClr val="0054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1350963" y="4518025"/>
            <a:ext cx="6662737" cy="631825"/>
          </a:xfrm>
          <a:custGeom>
            <a:avLst/>
            <a:gdLst>
              <a:gd name="T0" fmla="*/ 0 w 4197"/>
              <a:gd name="T1" fmla="*/ 2147483647 h 398"/>
              <a:gd name="T2" fmla="*/ 2147483647 w 4197"/>
              <a:gd name="T3" fmla="*/ 2147483647 h 398"/>
              <a:gd name="T4" fmla="*/ 2147483647 w 4197"/>
              <a:gd name="T5" fmla="*/ 0 h 398"/>
              <a:gd name="T6" fmla="*/ 2147483647 w 4197"/>
              <a:gd name="T7" fmla="*/ 0 h 398"/>
              <a:gd name="T8" fmla="*/ 0 w 4197"/>
              <a:gd name="T9" fmla="*/ 2147483647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7"/>
              <a:gd name="T16" fmla="*/ 0 h 398"/>
              <a:gd name="T17" fmla="*/ 4197 w 4197"/>
              <a:gd name="T18" fmla="*/ 398 h 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7" h="398">
                <a:moveTo>
                  <a:pt x="0" y="397"/>
                </a:moveTo>
                <a:lnTo>
                  <a:pt x="3798" y="397"/>
                </a:lnTo>
                <a:lnTo>
                  <a:pt x="4196" y="0"/>
                </a:lnTo>
                <a:lnTo>
                  <a:pt x="536" y="0"/>
                </a:lnTo>
                <a:lnTo>
                  <a:pt x="0" y="397"/>
                </a:lnTo>
              </a:path>
            </a:pathLst>
          </a:custGeom>
          <a:solidFill>
            <a:srgbClr val="003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701675" y="5145088"/>
            <a:ext cx="7358063" cy="849312"/>
          </a:xfrm>
          <a:custGeom>
            <a:avLst/>
            <a:gdLst>
              <a:gd name="T0" fmla="*/ 2147483647 w 4635"/>
              <a:gd name="T1" fmla="*/ 0 h 535"/>
              <a:gd name="T2" fmla="*/ 2147483647 w 4635"/>
              <a:gd name="T3" fmla="*/ 0 h 535"/>
              <a:gd name="T4" fmla="*/ 2147483647 w 4635"/>
              <a:gd name="T5" fmla="*/ 2147483647 h 535"/>
              <a:gd name="T6" fmla="*/ 0 w 4635"/>
              <a:gd name="T7" fmla="*/ 2147483647 h 535"/>
              <a:gd name="T8" fmla="*/ 2147483647 w 4635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5"/>
              <a:gd name="T16" fmla="*/ 0 h 535"/>
              <a:gd name="T17" fmla="*/ 4635 w 4635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5" h="535">
                <a:moveTo>
                  <a:pt x="407" y="0"/>
                </a:moveTo>
                <a:lnTo>
                  <a:pt x="4205" y="0"/>
                </a:lnTo>
                <a:lnTo>
                  <a:pt x="4634" y="534"/>
                </a:lnTo>
                <a:lnTo>
                  <a:pt x="0" y="534"/>
                </a:lnTo>
                <a:lnTo>
                  <a:pt x="407" y="0"/>
                </a:lnTo>
              </a:path>
            </a:pathLst>
          </a:custGeom>
          <a:solidFill>
            <a:srgbClr val="00A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1470025" y="3681413"/>
            <a:ext cx="6430963" cy="1335087"/>
            <a:chOff x="926" y="2319"/>
            <a:chExt cx="4051" cy="841"/>
          </a:xfrm>
        </p:grpSpPr>
        <p:sp>
          <p:nvSpPr>
            <p:cNvPr id="39947" name="Freeform 8"/>
            <p:cNvSpPr>
              <a:spLocks/>
            </p:cNvSpPr>
            <p:nvPr/>
          </p:nvSpPr>
          <p:spPr bwMode="auto">
            <a:xfrm>
              <a:off x="4181" y="2319"/>
              <a:ext cx="796" cy="841"/>
            </a:xfrm>
            <a:custGeom>
              <a:avLst/>
              <a:gdLst>
                <a:gd name="T0" fmla="*/ 405 w 796"/>
                <a:gd name="T1" fmla="*/ 840 h 841"/>
                <a:gd name="T2" fmla="*/ 0 w 796"/>
                <a:gd name="T3" fmla="*/ 294 h 841"/>
                <a:gd name="T4" fmla="*/ 296 w 796"/>
                <a:gd name="T5" fmla="*/ 0 h 841"/>
                <a:gd name="T6" fmla="*/ 795 w 796"/>
                <a:gd name="T7" fmla="*/ 463 h 841"/>
                <a:gd name="T8" fmla="*/ 405 w 796"/>
                <a:gd name="T9" fmla="*/ 84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841"/>
                <a:gd name="T17" fmla="*/ 796 w 796"/>
                <a:gd name="T18" fmla="*/ 841 h 8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841">
                  <a:moveTo>
                    <a:pt x="405" y="840"/>
                  </a:moveTo>
                  <a:lnTo>
                    <a:pt x="0" y="294"/>
                  </a:lnTo>
                  <a:lnTo>
                    <a:pt x="296" y="0"/>
                  </a:lnTo>
                  <a:lnTo>
                    <a:pt x="795" y="463"/>
                  </a:lnTo>
                  <a:lnTo>
                    <a:pt x="405" y="840"/>
                  </a:lnTo>
                </a:path>
              </a:pathLst>
            </a:custGeom>
            <a:solidFill>
              <a:srgbClr val="FF6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9"/>
            <p:cNvSpPr>
              <a:spLocks/>
            </p:cNvSpPr>
            <p:nvPr/>
          </p:nvSpPr>
          <p:spPr bwMode="auto">
            <a:xfrm>
              <a:off x="1326" y="2319"/>
              <a:ext cx="3154" cy="297"/>
            </a:xfrm>
            <a:custGeom>
              <a:avLst/>
              <a:gdLst>
                <a:gd name="T0" fmla="*/ 0 w 3154"/>
                <a:gd name="T1" fmla="*/ 296 h 297"/>
                <a:gd name="T2" fmla="*/ 2857 w 3154"/>
                <a:gd name="T3" fmla="*/ 296 h 297"/>
                <a:gd name="T4" fmla="*/ 3153 w 3154"/>
                <a:gd name="T5" fmla="*/ 0 h 297"/>
                <a:gd name="T6" fmla="*/ 565 w 3154"/>
                <a:gd name="T7" fmla="*/ 1 h 297"/>
                <a:gd name="T8" fmla="*/ 0 w 3154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4"/>
                <a:gd name="T16" fmla="*/ 0 h 297"/>
                <a:gd name="T17" fmla="*/ 3154 w 3154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4" h="297">
                  <a:moveTo>
                    <a:pt x="0" y="296"/>
                  </a:moveTo>
                  <a:lnTo>
                    <a:pt x="2857" y="296"/>
                  </a:lnTo>
                  <a:lnTo>
                    <a:pt x="3153" y="0"/>
                  </a:lnTo>
                  <a:lnTo>
                    <a:pt x="565" y="1"/>
                  </a:lnTo>
                  <a:lnTo>
                    <a:pt x="0" y="296"/>
                  </a:lnTo>
                </a:path>
              </a:pathLst>
            </a:custGeom>
            <a:solidFill>
              <a:srgbClr val="800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0"/>
            <p:cNvSpPr>
              <a:spLocks/>
            </p:cNvSpPr>
            <p:nvPr/>
          </p:nvSpPr>
          <p:spPr bwMode="auto">
            <a:xfrm>
              <a:off x="926" y="2613"/>
              <a:ext cx="3661" cy="547"/>
            </a:xfrm>
            <a:custGeom>
              <a:avLst/>
              <a:gdLst>
                <a:gd name="T0" fmla="*/ 0 w 3661"/>
                <a:gd name="T1" fmla="*/ 546 h 547"/>
                <a:gd name="T2" fmla="*/ 3660 w 3661"/>
                <a:gd name="T3" fmla="*/ 546 h 547"/>
                <a:gd name="T4" fmla="*/ 3255 w 3661"/>
                <a:gd name="T5" fmla="*/ 0 h 547"/>
                <a:gd name="T6" fmla="*/ 402 w 3661"/>
                <a:gd name="T7" fmla="*/ 0 h 547"/>
                <a:gd name="T8" fmla="*/ 0 w 3661"/>
                <a:gd name="T9" fmla="*/ 546 h 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1"/>
                <a:gd name="T16" fmla="*/ 0 h 547"/>
                <a:gd name="T17" fmla="*/ 3661 w 3661"/>
                <a:gd name="T18" fmla="*/ 547 h 5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1" h="547">
                  <a:moveTo>
                    <a:pt x="0" y="546"/>
                  </a:moveTo>
                  <a:lnTo>
                    <a:pt x="3660" y="546"/>
                  </a:lnTo>
                  <a:lnTo>
                    <a:pt x="3255" y="0"/>
                  </a:lnTo>
                  <a:lnTo>
                    <a:pt x="402" y="0"/>
                  </a:lnTo>
                  <a:lnTo>
                    <a:pt x="0" y="546"/>
                  </a:lnTo>
                </a:path>
              </a:pathLst>
            </a:custGeom>
            <a:solidFill>
              <a:srgbClr val="FF002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>
          <a:xfrm>
            <a:off x="701675" y="9906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859213" y="4256088"/>
            <a:ext cx="1398587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3506788" y="5253038"/>
            <a:ext cx="211931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2362344538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701675" y="2855913"/>
            <a:ext cx="8108950" cy="3138487"/>
            <a:chOff x="442" y="1799"/>
            <a:chExt cx="5108" cy="1977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1761" y="3339"/>
              <a:ext cx="1866" cy="410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5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1887" y="2092"/>
              <a:ext cx="1706" cy="41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0970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3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0977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8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9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74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6" name="Rectangle 16"/>
          <p:cNvSpPr>
            <a:spLocks noGrp="1" noChangeArrowheads="1"/>
          </p:cNvSpPr>
          <p:nvPr>
            <p:ph type="title"/>
          </p:nvPr>
        </p:nvSpPr>
        <p:spPr>
          <a:xfrm>
            <a:off x="494506" y="10668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2532063" y="3259138"/>
            <a:ext cx="405606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 and Belonging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3859213" y="4256088"/>
            <a:ext cx="1398587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506788" y="5253038"/>
            <a:ext cx="211931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3682100523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609600" y="2971800"/>
            <a:ext cx="8108950" cy="3138488"/>
            <a:chOff x="442" y="1799"/>
            <a:chExt cx="5108" cy="1977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1765" y="3339"/>
              <a:ext cx="1858" cy="402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4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1891" y="2092"/>
              <a:ext cx="1698" cy="40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1999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02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2006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7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03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677862" y="871538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 Hierarchy of Needs</a:t>
            </a:r>
          </a:p>
        </p:txBody>
      </p:sp>
      <p:grpSp>
        <p:nvGrpSpPr>
          <p:cNvPr id="41988" name="Group 17"/>
          <p:cNvGrpSpPr>
            <a:grpSpLocks/>
          </p:cNvGrpSpPr>
          <p:nvPr/>
        </p:nvGrpSpPr>
        <p:grpSpPr bwMode="auto">
          <a:xfrm>
            <a:off x="2976563" y="2014538"/>
            <a:ext cx="3116262" cy="1012825"/>
            <a:chOff x="1875" y="1269"/>
            <a:chExt cx="1963" cy="638"/>
          </a:xfrm>
        </p:grpSpPr>
        <p:sp>
          <p:nvSpPr>
            <p:cNvPr id="41993" name="Freeform 18"/>
            <p:cNvSpPr>
              <a:spLocks/>
            </p:cNvSpPr>
            <p:nvPr/>
          </p:nvSpPr>
          <p:spPr bwMode="auto">
            <a:xfrm>
              <a:off x="3238" y="1270"/>
              <a:ext cx="600" cy="637"/>
            </a:xfrm>
            <a:custGeom>
              <a:avLst/>
              <a:gdLst>
                <a:gd name="T0" fmla="*/ 409 w 600"/>
                <a:gd name="T1" fmla="*/ 636 h 637"/>
                <a:gd name="T2" fmla="*/ 599 w 600"/>
                <a:gd name="T3" fmla="*/ 454 h 637"/>
                <a:gd name="T4" fmla="*/ 104 w 600"/>
                <a:gd name="T5" fmla="*/ 0 h 637"/>
                <a:gd name="T6" fmla="*/ 0 w 600"/>
                <a:gd name="T7" fmla="*/ 96 h 637"/>
                <a:gd name="T8" fmla="*/ 409 w 600"/>
                <a:gd name="T9" fmla="*/ 636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637"/>
                <a:gd name="T17" fmla="*/ 600 w 600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637">
                  <a:moveTo>
                    <a:pt x="409" y="636"/>
                  </a:moveTo>
                  <a:lnTo>
                    <a:pt x="599" y="454"/>
                  </a:lnTo>
                  <a:lnTo>
                    <a:pt x="104" y="0"/>
                  </a:lnTo>
                  <a:lnTo>
                    <a:pt x="0" y="96"/>
                  </a:lnTo>
                  <a:lnTo>
                    <a:pt x="409" y="636"/>
                  </a:lnTo>
                </a:path>
              </a:pathLst>
            </a:custGeom>
            <a:solidFill>
              <a:srgbClr val="FFA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Freeform 19"/>
            <p:cNvSpPr>
              <a:spLocks/>
            </p:cNvSpPr>
            <p:nvPr/>
          </p:nvSpPr>
          <p:spPr bwMode="auto">
            <a:xfrm>
              <a:off x="2290" y="1269"/>
              <a:ext cx="1051" cy="97"/>
            </a:xfrm>
            <a:custGeom>
              <a:avLst/>
              <a:gdLst>
                <a:gd name="T0" fmla="*/ 0 w 1051"/>
                <a:gd name="T1" fmla="*/ 96 h 97"/>
                <a:gd name="T2" fmla="*/ 946 w 1051"/>
                <a:gd name="T3" fmla="*/ 96 h 97"/>
                <a:gd name="T4" fmla="*/ 1050 w 1051"/>
                <a:gd name="T5" fmla="*/ 0 h 97"/>
                <a:gd name="T6" fmla="*/ 326 w 1051"/>
                <a:gd name="T7" fmla="*/ 0 h 97"/>
                <a:gd name="T8" fmla="*/ 0 w 1051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1"/>
                <a:gd name="T16" fmla="*/ 0 h 97"/>
                <a:gd name="T17" fmla="*/ 1051 w 105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1" h="97">
                  <a:moveTo>
                    <a:pt x="0" y="96"/>
                  </a:moveTo>
                  <a:lnTo>
                    <a:pt x="946" y="96"/>
                  </a:lnTo>
                  <a:lnTo>
                    <a:pt x="1050" y="0"/>
                  </a:lnTo>
                  <a:lnTo>
                    <a:pt x="326" y="0"/>
                  </a:lnTo>
                  <a:lnTo>
                    <a:pt x="0" y="96"/>
                  </a:lnTo>
                </a:path>
              </a:pathLst>
            </a:custGeom>
            <a:solidFill>
              <a:srgbClr val="C04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Freeform 20"/>
            <p:cNvSpPr>
              <a:spLocks/>
            </p:cNvSpPr>
            <p:nvPr/>
          </p:nvSpPr>
          <p:spPr bwMode="auto">
            <a:xfrm>
              <a:off x="1875" y="1365"/>
              <a:ext cx="1773" cy="542"/>
            </a:xfrm>
            <a:custGeom>
              <a:avLst/>
              <a:gdLst>
                <a:gd name="T0" fmla="*/ 0 w 1773"/>
                <a:gd name="T1" fmla="*/ 541 h 542"/>
                <a:gd name="T2" fmla="*/ 1772 w 1773"/>
                <a:gd name="T3" fmla="*/ 541 h 542"/>
                <a:gd name="T4" fmla="*/ 1361 w 1773"/>
                <a:gd name="T5" fmla="*/ 0 h 542"/>
                <a:gd name="T6" fmla="*/ 413 w 1773"/>
                <a:gd name="T7" fmla="*/ 0 h 542"/>
                <a:gd name="T8" fmla="*/ 0 w 1773"/>
                <a:gd name="T9" fmla="*/ 541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542"/>
                <a:gd name="T17" fmla="*/ 1773 w 1773"/>
                <a:gd name="T18" fmla="*/ 542 h 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542">
                  <a:moveTo>
                    <a:pt x="0" y="541"/>
                  </a:moveTo>
                  <a:lnTo>
                    <a:pt x="1772" y="541"/>
                  </a:lnTo>
                  <a:lnTo>
                    <a:pt x="1361" y="0"/>
                  </a:lnTo>
                  <a:lnTo>
                    <a:pt x="413" y="0"/>
                  </a:lnTo>
                  <a:lnTo>
                    <a:pt x="0" y="541"/>
                  </a:lnTo>
                </a:path>
              </a:pathLst>
            </a:custGeom>
            <a:solidFill>
              <a:srgbClr val="FF6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3409950" y="2371725"/>
            <a:ext cx="2308225" cy="5159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Self-Esteem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2532063" y="3259138"/>
            <a:ext cx="405606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 and Belonging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3852863" y="4343400"/>
            <a:ext cx="1398587" cy="5762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3506788" y="5253038"/>
            <a:ext cx="211931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2140086542"/>
      </p:ext>
    </p:ext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701675" y="2855913"/>
            <a:ext cx="8108950" cy="3138487"/>
            <a:chOff x="442" y="1799"/>
            <a:chExt cx="5108" cy="1977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1761" y="3339"/>
              <a:ext cx="1866" cy="410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5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1887" y="2092"/>
              <a:ext cx="1706" cy="41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3027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30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3034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5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31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0" name="Rectangle 16"/>
          <p:cNvSpPr>
            <a:spLocks noGrp="1" noChangeArrowheads="1"/>
          </p:cNvSpPr>
          <p:nvPr>
            <p:ph type="title"/>
          </p:nvPr>
        </p:nvSpPr>
        <p:spPr>
          <a:xfrm>
            <a:off x="463550" y="13716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Hierarchy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Needs</a:t>
            </a:r>
          </a:p>
        </p:txBody>
      </p:sp>
      <p:grpSp>
        <p:nvGrpSpPr>
          <p:cNvPr id="43012" name="Group 17"/>
          <p:cNvGrpSpPr>
            <a:grpSpLocks/>
          </p:cNvGrpSpPr>
          <p:nvPr/>
        </p:nvGrpSpPr>
        <p:grpSpPr bwMode="auto">
          <a:xfrm>
            <a:off x="2976563" y="2014538"/>
            <a:ext cx="3116262" cy="1012825"/>
            <a:chOff x="1875" y="1269"/>
            <a:chExt cx="1963" cy="638"/>
          </a:xfrm>
        </p:grpSpPr>
        <p:sp>
          <p:nvSpPr>
            <p:cNvPr id="43021" name="Freeform 18"/>
            <p:cNvSpPr>
              <a:spLocks/>
            </p:cNvSpPr>
            <p:nvPr/>
          </p:nvSpPr>
          <p:spPr bwMode="auto">
            <a:xfrm>
              <a:off x="3238" y="1270"/>
              <a:ext cx="600" cy="637"/>
            </a:xfrm>
            <a:custGeom>
              <a:avLst/>
              <a:gdLst>
                <a:gd name="T0" fmla="*/ 409 w 600"/>
                <a:gd name="T1" fmla="*/ 636 h 637"/>
                <a:gd name="T2" fmla="*/ 599 w 600"/>
                <a:gd name="T3" fmla="*/ 454 h 637"/>
                <a:gd name="T4" fmla="*/ 104 w 600"/>
                <a:gd name="T5" fmla="*/ 0 h 637"/>
                <a:gd name="T6" fmla="*/ 0 w 600"/>
                <a:gd name="T7" fmla="*/ 96 h 637"/>
                <a:gd name="T8" fmla="*/ 409 w 600"/>
                <a:gd name="T9" fmla="*/ 636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637"/>
                <a:gd name="T17" fmla="*/ 600 w 600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637">
                  <a:moveTo>
                    <a:pt x="409" y="636"/>
                  </a:moveTo>
                  <a:lnTo>
                    <a:pt x="599" y="454"/>
                  </a:lnTo>
                  <a:lnTo>
                    <a:pt x="104" y="0"/>
                  </a:lnTo>
                  <a:lnTo>
                    <a:pt x="0" y="96"/>
                  </a:lnTo>
                  <a:lnTo>
                    <a:pt x="409" y="636"/>
                  </a:lnTo>
                </a:path>
              </a:pathLst>
            </a:custGeom>
            <a:solidFill>
              <a:srgbClr val="FFA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Freeform 19"/>
            <p:cNvSpPr>
              <a:spLocks/>
            </p:cNvSpPr>
            <p:nvPr/>
          </p:nvSpPr>
          <p:spPr bwMode="auto">
            <a:xfrm>
              <a:off x="2290" y="1269"/>
              <a:ext cx="1051" cy="97"/>
            </a:xfrm>
            <a:custGeom>
              <a:avLst/>
              <a:gdLst>
                <a:gd name="T0" fmla="*/ 0 w 1051"/>
                <a:gd name="T1" fmla="*/ 96 h 97"/>
                <a:gd name="T2" fmla="*/ 946 w 1051"/>
                <a:gd name="T3" fmla="*/ 96 h 97"/>
                <a:gd name="T4" fmla="*/ 1050 w 1051"/>
                <a:gd name="T5" fmla="*/ 0 h 97"/>
                <a:gd name="T6" fmla="*/ 326 w 1051"/>
                <a:gd name="T7" fmla="*/ 0 h 97"/>
                <a:gd name="T8" fmla="*/ 0 w 1051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1"/>
                <a:gd name="T16" fmla="*/ 0 h 97"/>
                <a:gd name="T17" fmla="*/ 1051 w 105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1" h="97">
                  <a:moveTo>
                    <a:pt x="0" y="96"/>
                  </a:moveTo>
                  <a:lnTo>
                    <a:pt x="946" y="96"/>
                  </a:lnTo>
                  <a:lnTo>
                    <a:pt x="1050" y="0"/>
                  </a:lnTo>
                  <a:lnTo>
                    <a:pt x="326" y="0"/>
                  </a:lnTo>
                  <a:lnTo>
                    <a:pt x="0" y="96"/>
                  </a:lnTo>
                </a:path>
              </a:pathLst>
            </a:custGeom>
            <a:solidFill>
              <a:srgbClr val="C04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Freeform 20"/>
            <p:cNvSpPr>
              <a:spLocks/>
            </p:cNvSpPr>
            <p:nvPr/>
          </p:nvSpPr>
          <p:spPr bwMode="auto">
            <a:xfrm>
              <a:off x="1875" y="1365"/>
              <a:ext cx="1773" cy="542"/>
            </a:xfrm>
            <a:custGeom>
              <a:avLst/>
              <a:gdLst>
                <a:gd name="T0" fmla="*/ 0 w 1773"/>
                <a:gd name="T1" fmla="*/ 541 h 542"/>
                <a:gd name="T2" fmla="*/ 1772 w 1773"/>
                <a:gd name="T3" fmla="*/ 541 h 542"/>
                <a:gd name="T4" fmla="*/ 1361 w 1773"/>
                <a:gd name="T5" fmla="*/ 0 h 542"/>
                <a:gd name="T6" fmla="*/ 413 w 1773"/>
                <a:gd name="T7" fmla="*/ 0 h 542"/>
                <a:gd name="T8" fmla="*/ 0 w 1773"/>
                <a:gd name="T9" fmla="*/ 541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542"/>
                <a:gd name="T17" fmla="*/ 1773 w 1773"/>
                <a:gd name="T18" fmla="*/ 542 h 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542">
                  <a:moveTo>
                    <a:pt x="0" y="541"/>
                  </a:moveTo>
                  <a:lnTo>
                    <a:pt x="1772" y="541"/>
                  </a:lnTo>
                  <a:lnTo>
                    <a:pt x="1361" y="0"/>
                  </a:lnTo>
                  <a:lnTo>
                    <a:pt x="413" y="0"/>
                  </a:lnTo>
                  <a:lnTo>
                    <a:pt x="0" y="541"/>
                  </a:lnTo>
                </a:path>
              </a:pathLst>
            </a:custGeom>
            <a:solidFill>
              <a:srgbClr val="FF6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3" name="Group 21"/>
          <p:cNvGrpSpPr>
            <a:grpSpLocks/>
          </p:cNvGrpSpPr>
          <p:nvPr/>
        </p:nvGrpSpPr>
        <p:grpSpPr bwMode="auto">
          <a:xfrm>
            <a:off x="3717925" y="1179513"/>
            <a:ext cx="1457325" cy="857250"/>
            <a:chOff x="2342" y="743"/>
            <a:chExt cx="918" cy="540"/>
          </a:xfrm>
        </p:grpSpPr>
        <p:sp>
          <p:nvSpPr>
            <p:cNvPr id="43019" name="Freeform 22"/>
            <p:cNvSpPr>
              <a:spLocks/>
            </p:cNvSpPr>
            <p:nvPr/>
          </p:nvSpPr>
          <p:spPr bwMode="auto">
            <a:xfrm>
              <a:off x="2753" y="743"/>
              <a:ext cx="507" cy="540"/>
            </a:xfrm>
            <a:custGeom>
              <a:avLst/>
              <a:gdLst>
                <a:gd name="T0" fmla="*/ 411 w 507"/>
                <a:gd name="T1" fmla="*/ 539 h 540"/>
                <a:gd name="T2" fmla="*/ 506 w 507"/>
                <a:gd name="T3" fmla="*/ 455 h 540"/>
                <a:gd name="T4" fmla="*/ 0 w 507"/>
                <a:gd name="T5" fmla="*/ 0 h 540"/>
                <a:gd name="T6" fmla="*/ 411 w 507"/>
                <a:gd name="T7" fmla="*/ 539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7"/>
                <a:gd name="T13" fmla="*/ 0 h 540"/>
                <a:gd name="T14" fmla="*/ 507 w 507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7" h="540">
                  <a:moveTo>
                    <a:pt x="411" y="539"/>
                  </a:moveTo>
                  <a:lnTo>
                    <a:pt x="506" y="455"/>
                  </a:lnTo>
                  <a:lnTo>
                    <a:pt x="0" y="0"/>
                  </a:lnTo>
                  <a:lnTo>
                    <a:pt x="411" y="539"/>
                  </a:lnTo>
                </a:path>
              </a:pathLst>
            </a:custGeom>
            <a:solidFill>
              <a:srgbClr val="FFC02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Freeform 23"/>
            <p:cNvSpPr>
              <a:spLocks/>
            </p:cNvSpPr>
            <p:nvPr/>
          </p:nvSpPr>
          <p:spPr bwMode="auto">
            <a:xfrm>
              <a:off x="2342" y="743"/>
              <a:ext cx="823" cy="540"/>
            </a:xfrm>
            <a:custGeom>
              <a:avLst/>
              <a:gdLst>
                <a:gd name="T0" fmla="*/ 0 w 823"/>
                <a:gd name="T1" fmla="*/ 539 h 540"/>
                <a:gd name="T2" fmla="*/ 822 w 823"/>
                <a:gd name="T3" fmla="*/ 539 h 540"/>
                <a:gd name="T4" fmla="*/ 411 w 823"/>
                <a:gd name="T5" fmla="*/ 0 h 540"/>
                <a:gd name="T6" fmla="*/ 0 w 823"/>
                <a:gd name="T7" fmla="*/ 539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540"/>
                <a:gd name="T14" fmla="*/ 823 w 823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540">
                  <a:moveTo>
                    <a:pt x="0" y="539"/>
                  </a:moveTo>
                  <a:lnTo>
                    <a:pt x="822" y="539"/>
                  </a:lnTo>
                  <a:lnTo>
                    <a:pt x="411" y="0"/>
                  </a:lnTo>
                  <a:lnTo>
                    <a:pt x="0" y="539"/>
                  </a:lnTo>
                </a:path>
              </a:pathLst>
            </a:custGeom>
            <a:solidFill>
              <a:srgbClr val="FFA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5127625" y="1371600"/>
            <a:ext cx="4016375" cy="6381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Self-Actualization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3454400" y="2371725"/>
            <a:ext cx="2219325" cy="5159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Self-Esteem</a:t>
            </a: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2532063" y="3259138"/>
            <a:ext cx="405606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 and Belonging</a:t>
            </a: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3859213" y="4256088"/>
            <a:ext cx="1398587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3506788" y="5253038"/>
            <a:ext cx="211931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2653991448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4" y="188913"/>
            <a:ext cx="7235825" cy="723900"/>
          </a:xfrm>
        </p:spPr>
        <p:txBody>
          <a:bodyPr/>
          <a:lstStyle/>
          <a:p>
            <a:r>
              <a:rPr lang="en-US" altLang="en-US" dirty="0"/>
              <a:t>We are all aiming for self-actualization.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7056438" cy="47339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Feeling secure, loved, respected</a:t>
            </a:r>
          </a:p>
          <a:p>
            <a:pPr>
              <a:defRPr/>
            </a:pPr>
            <a:r>
              <a:rPr lang="en-US" dirty="0"/>
              <a:t>Values self and others</a:t>
            </a:r>
          </a:p>
          <a:p>
            <a:pPr>
              <a:defRPr/>
            </a:pPr>
            <a:r>
              <a:rPr lang="en-US" dirty="0"/>
              <a:t>Independent</a:t>
            </a:r>
          </a:p>
          <a:p>
            <a:pPr>
              <a:defRPr/>
            </a:pPr>
            <a:r>
              <a:rPr lang="en-US" dirty="0"/>
              <a:t>Appreciates and cares for others</a:t>
            </a:r>
          </a:p>
          <a:p>
            <a:pPr>
              <a:defRPr/>
            </a:pPr>
            <a:r>
              <a:rPr lang="en-US" dirty="0"/>
              <a:t>Open to new ideas</a:t>
            </a:r>
          </a:p>
          <a:p>
            <a:pPr>
              <a:defRPr/>
            </a:pPr>
            <a:r>
              <a:rPr lang="en-US" dirty="0"/>
              <a:t>Feels at one with humankind</a:t>
            </a:r>
          </a:p>
          <a:p>
            <a:pPr>
              <a:defRPr/>
            </a:pPr>
            <a:r>
              <a:rPr lang="en-US" dirty="0"/>
              <a:t>Creative, passionate and enjoys life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654227"/>
            <a:ext cx="2195736" cy="21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78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908720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are Needs and Values Related?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988840"/>
            <a:ext cx="7056438" cy="4657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First we meet basic survival needs</a:t>
            </a:r>
          </a:p>
          <a:p>
            <a:pPr>
              <a:defRPr/>
            </a:pPr>
            <a:r>
              <a:rPr lang="en-US" dirty="0"/>
              <a:t>Then focus on wants or desires</a:t>
            </a:r>
          </a:p>
          <a:p>
            <a:pPr>
              <a:defRPr/>
            </a:pPr>
            <a:r>
              <a:rPr lang="en-US" dirty="0"/>
              <a:t>Determine what is important (values)</a:t>
            </a:r>
          </a:p>
          <a:p>
            <a:pPr>
              <a:defRPr/>
            </a:pPr>
            <a:r>
              <a:rPr lang="en-US" dirty="0"/>
              <a:t>Knowing what we value helps us to make good decisions</a:t>
            </a:r>
          </a:p>
          <a:p>
            <a:pPr>
              <a:defRPr/>
            </a:pPr>
            <a:r>
              <a:rPr lang="en-US" dirty="0"/>
              <a:t>Decide on life goals</a:t>
            </a:r>
          </a:p>
          <a:p>
            <a:pPr>
              <a:defRPr/>
            </a:pPr>
            <a:r>
              <a:rPr lang="en-US" dirty="0"/>
              <a:t>Accomplish goals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02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19125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Investigative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Have a strong interest in science</a:t>
            </a:r>
          </a:p>
          <a:p>
            <a:pPr>
              <a:defRPr/>
            </a:pPr>
            <a:r>
              <a:rPr lang="en-US" dirty="0"/>
              <a:t>Work with theories, analyze data and solve problems</a:t>
            </a:r>
          </a:p>
          <a:p>
            <a:pPr>
              <a:defRPr/>
            </a:pPr>
            <a:r>
              <a:rPr lang="en-US" dirty="0"/>
              <a:t>Are analytical, curious, original and creative</a:t>
            </a:r>
          </a:p>
          <a:p>
            <a:pPr>
              <a:defRPr/>
            </a:pPr>
            <a:r>
              <a:rPr lang="en-US" dirty="0"/>
              <a:t>Have good skills in math and science</a:t>
            </a:r>
          </a:p>
          <a:p>
            <a:pPr>
              <a:defRPr/>
            </a:pPr>
            <a:r>
              <a:rPr lang="en-US" dirty="0"/>
              <a:t>Are employed in science or lab related work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368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513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739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Complete:</a:t>
            </a:r>
            <a:br>
              <a:rPr lang="en-US"/>
            </a:br>
            <a:r>
              <a:rPr lang="en-US"/>
              <a:t>Assessing Your Personal Values </a:t>
            </a:r>
            <a:br>
              <a:rPr lang="en-US"/>
            </a:br>
            <a:br>
              <a:rPr lang="en-US"/>
            </a:br>
            <a:r>
              <a:rPr lang="en-US"/>
              <a:t>Share your highest value with the class</a:t>
            </a:r>
            <a:br>
              <a:rPr lang="en-US"/>
            </a:br>
            <a:br>
              <a:rPr lang="en-US"/>
            </a:br>
            <a:r>
              <a:rPr lang="en-US"/>
              <a:t>Complete: </a:t>
            </a:r>
            <a:br>
              <a:rPr lang="en-US"/>
            </a:br>
            <a:r>
              <a:rPr lang="en-US"/>
              <a:t>Summing Up Values</a:t>
            </a:r>
          </a:p>
        </p:txBody>
      </p:sp>
    </p:spTree>
    <p:extLst>
      <p:ext uri="{BB962C8B-B14F-4D97-AF65-F5344CB8AC3E}">
        <p14:creationId xmlns:p14="http://schemas.microsoft.com/office/powerpoint/2010/main" val="418140496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Assignment: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My Personal Coat of 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6705600" cy="37338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you like about yourself</a:t>
            </a:r>
          </a:p>
          <a:p>
            <a:pPr>
              <a:defRPr/>
            </a:pPr>
            <a:r>
              <a:rPr lang="en-US" dirty="0"/>
              <a:t>Your greatest achievement</a:t>
            </a:r>
          </a:p>
          <a:p>
            <a:pPr>
              <a:defRPr/>
            </a:pPr>
            <a:r>
              <a:rPr lang="en-US" dirty="0"/>
              <a:t>Your most prized possession</a:t>
            </a:r>
          </a:p>
          <a:p>
            <a:pPr>
              <a:defRPr/>
            </a:pPr>
            <a:r>
              <a:rPr lang="en-US" dirty="0"/>
              <a:t>What you value most in life</a:t>
            </a:r>
          </a:p>
          <a:p>
            <a:pPr>
              <a:defRPr/>
            </a:pPr>
            <a:r>
              <a:rPr lang="en-US" dirty="0"/>
              <a:t>A symbol of your personality</a:t>
            </a:r>
          </a:p>
          <a:p>
            <a:pPr>
              <a:defRPr/>
            </a:pPr>
            <a:r>
              <a:rPr lang="en-US" dirty="0"/>
              <a:t>Three words to be remembered by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</a:rPr>
              <a:t>Some samples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oatofArm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5926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oatofArm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63637"/>
            <a:ext cx="47244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oatofArm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5525"/>
            <a:ext cx="4818063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Keys to Success:</a:t>
            </a:r>
            <a:br>
              <a:rPr lang="en-US" dirty="0"/>
            </a:br>
            <a:r>
              <a:rPr lang="en-US" dirty="0"/>
              <a:t>Act on Your Values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286000" y="2133600"/>
          <a:ext cx="3170238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3170238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</a:rPr>
              <a:t>Knowing your values is not enough.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chemeClr val="tx1"/>
                </a:solidFill>
              </a:rPr>
              <a:t>Act on your values.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836712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Artistic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Enjoy visual arts, music, drama or writing</a:t>
            </a:r>
          </a:p>
          <a:p>
            <a:pPr>
              <a:defRPr/>
            </a:pPr>
            <a:r>
              <a:rPr lang="en-US" dirty="0"/>
              <a:t>Are creative and value self expression</a:t>
            </a:r>
          </a:p>
          <a:p>
            <a:pPr>
              <a:defRPr/>
            </a:pPr>
            <a:r>
              <a:rPr lang="en-US" dirty="0"/>
              <a:t>Work in unstructured and flexible environments</a:t>
            </a:r>
          </a:p>
          <a:p>
            <a:pPr>
              <a:defRPr/>
            </a:pPr>
            <a:r>
              <a:rPr lang="en-US" dirty="0"/>
              <a:t>Have artistic talent</a:t>
            </a:r>
          </a:p>
          <a:p>
            <a:pPr>
              <a:defRPr/>
            </a:pPr>
            <a:r>
              <a:rPr lang="en-US" dirty="0"/>
              <a:t>Work in museums, theaters, concert halls, advertising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28908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For example, if you value your good health, what actions will you take?</a:t>
            </a:r>
          </a:p>
        </p:txBody>
      </p:sp>
      <p:graphicFrame>
        <p:nvGraphicFramePr>
          <p:cNvPr id="52227" name="Object 0"/>
          <p:cNvGraphicFramePr>
            <a:graphicFrameLocks noChangeAspect="1"/>
          </p:cNvGraphicFramePr>
          <p:nvPr/>
        </p:nvGraphicFramePr>
        <p:xfrm>
          <a:off x="2514600" y="3429000"/>
          <a:ext cx="3352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3" imgW="909833" imgH="668672" progId="MS_ClipArt_Gallery.2">
                  <p:embed/>
                </p:oleObj>
              </mc:Choice>
              <mc:Fallback>
                <p:oleObj name="Clip" r:id="rId3" imgW="909833" imgH="668672" progId="MS_ClipArt_Gallery.2">
                  <p:embed/>
                  <p:pic>
                    <p:nvPicPr>
                      <p:cNvPr id="52227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33528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If you value a college education, you can find the motivation needed to be successful.</a:t>
            </a:r>
          </a:p>
        </p:txBody>
      </p:sp>
      <p:pic>
        <p:nvPicPr>
          <p:cNvPr id="532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49" y="3505200"/>
            <a:ext cx="4981676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Group Activity: Values in Action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899" y="1360851"/>
            <a:ext cx="7416800" cy="5080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 </a:t>
            </a:r>
            <a:r>
              <a:rPr lang="en-US" altLang="en-US" dirty="0">
                <a:solidFill>
                  <a:schemeClr val="bg2"/>
                </a:solidFill>
                <a:latin typeface="Arial Rounded MT Bold" panose="020F0704030504030204" pitchFamily="34" charset="0"/>
              </a:rPr>
              <a:t>Take the </a:t>
            </a:r>
            <a:r>
              <a:rPr lang="en-US" altLang="en-US" dirty="0" err="1">
                <a:solidFill>
                  <a:schemeClr val="bg2"/>
                </a:solidFill>
                <a:latin typeface="Arial Rounded MT Bold" panose="020F0704030504030204" pitchFamily="34" charset="0"/>
              </a:rPr>
              <a:t>AchieveWorks</a:t>
            </a:r>
            <a:r>
              <a:rPr lang="en-US" altLang="en-US" dirty="0">
                <a:solidFill>
                  <a:schemeClr val="bg2"/>
                </a:solidFill>
                <a:latin typeface="Arial Rounded MT Bold" panose="020F0704030504030204" pitchFamily="34" charset="0"/>
              </a:rPr>
              <a:t> Intelligences in Chapter 3</a:t>
            </a:r>
            <a:br>
              <a:rPr lang="en-US" altLang="en-US" dirty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endParaRPr lang="en-US" altLang="en-US" sz="4000" b="0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5406298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assessment helps you to think positively about your abilities and connect them to careers.  Answer the questions honestly for the best results.  </a:t>
            </a:r>
          </a:p>
        </p:txBody>
      </p:sp>
      <p:pic>
        <p:nvPicPr>
          <p:cNvPr id="5" name="Picture 2" descr="http://bryanuniversity.blueleveragemedia.com/wp-content/uploads/2014/01/bra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650704" cy="29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750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6858000" cy="508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66FF33"/>
                </a:solidFill>
              </a:rPr>
              <a:t> </a:t>
            </a:r>
            <a:r>
              <a:rPr lang="en-US" altLang="en-US" sz="4000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Multiple Intelligences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488238" cy="5111750"/>
          </a:xfrm>
        </p:spPr>
        <p:txBody>
          <a:bodyPr/>
          <a:lstStyle/>
          <a:p>
            <a:pPr eaLnBrk="1" hangingPunct="1">
              <a:buClr>
                <a:srgbClr val="92D050"/>
              </a:buClr>
              <a:buFontTx/>
              <a:buNone/>
              <a:defRPr/>
            </a:pPr>
            <a:r>
              <a:rPr lang="en-US" dirty="0">
                <a:latin typeface="+mj-lt"/>
              </a:rPr>
              <a:t>        </a:t>
            </a:r>
            <a:r>
              <a:rPr lang="en-US" b="1" dirty="0"/>
              <a:t>Developed by Howard Gardner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/>
          </a:p>
          <a:p>
            <a:pPr eaLnBrk="1" hangingPunct="1">
              <a:buClr>
                <a:srgbClr val="FF0000"/>
              </a:buClr>
              <a:buFontTx/>
              <a:buNone/>
              <a:defRPr/>
            </a:pPr>
            <a:r>
              <a:rPr lang="en-US" dirty="0"/>
              <a:t>   </a:t>
            </a:r>
            <a:r>
              <a:rPr lang="en-US" dirty="0">
                <a:latin typeface="Century Gothic" panose="020B0502020202020204" pitchFamily="34" charset="0"/>
              </a:rPr>
              <a:t>Defined as the human ability to solve problems or design or compose things valued in at least one culture.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Century Gothic" panose="020B0502020202020204" pitchFamily="34" charset="0"/>
            </a:endParaRPr>
          </a:p>
          <a:p>
            <a:pPr eaLnBrk="1" hangingPunct="1">
              <a:buClr>
                <a:srgbClr val="FF0000"/>
              </a:buClr>
              <a:buFontTx/>
              <a:buNone/>
              <a:defRPr/>
            </a:pPr>
            <a:r>
              <a:rPr lang="en-US" dirty="0">
                <a:latin typeface="Century Gothic" panose="020B0502020202020204" pitchFamily="34" charset="0"/>
              </a:rPr>
              <a:t>   He selected these intelligences because they are all represented by an area in the brain that are valued in different cultures. 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60793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00790"/>
            <a:ext cx="7467600" cy="5080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       </a:t>
            </a:r>
            <a:r>
              <a:rPr lang="en-US" altLang="en-US" sz="4000" b="0" dirty="0">
                <a:solidFill>
                  <a:schemeClr val="bg2"/>
                </a:solidFill>
                <a:latin typeface="Arial Rounded MT Bold" panose="020F0704030504030204" pitchFamily="34" charset="0"/>
              </a:rPr>
              <a:t>Multiple Intelligences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771" y="1647370"/>
            <a:ext cx="8338457" cy="3089442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Musical: </a:t>
            </a:r>
            <a:r>
              <a:rPr lang="en-US" sz="2000" dirty="0">
                <a:latin typeface="Century Gothic" panose="020B0502020202020204" pitchFamily="34" charset="0"/>
              </a:rPr>
              <a:t>hearing and remembering musical patterns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Century Gothic" panose="020B0502020202020204" pitchFamily="34" charset="0"/>
              </a:rPr>
              <a:t>I</a:t>
            </a:r>
            <a:r>
              <a:rPr lang="en-US" sz="2000" b="1" dirty="0">
                <a:latin typeface="Century Gothic" panose="020B0502020202020204" pitchFamily="34" charset="0"/>
              </a:rPr>
              <a:t>nterpersonal</a:t>
            </a:r>
            <a:r>
              <a:rPr lang="en-US" sz="2000" dirty="0">
                <a:latin typeface="Century Gothic" panose="020B0502020202020204" pitchFamily="34" charset="0"/>
              </a:rPr>
              <a:t>: understanding other people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Mathematical: </a:t>
            </a:r>
            <a:r>
              <a:rPr lang="en-US" sz="2000" dirty="0">
                <a:latin typeface="Century Gothic" panose="020B0502020202020204" pitchFamily="34" charset="0"/>
              </a:rPr>
              <a:t>working with numbers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Spatial: </a:t>
            </a:r>
            <a:r>
              <a:rPr lang="en-US" sz="2000" dirty="0">
                <a:latin typeface="Century Gothic" panose="020B0502020202020204" pitchFamily="34" charset="0"/>
              </a:rPr>
              <a:t>manipulating objects in space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Bodily-Kinesthetic: </a:t>
            </a:r>
            <a:r>
              <a:rPr lang="en-US" sz="2000" dirty="0">
                <a:latin typeface="Century Gothic" panose="020B0502020202020204" pitchFamily="34" charset="0"/>
              </a:rPr>
              <a:t>using your body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Linguistic: </a:t>
            </a:r>
            <a:r>
              <a:rPr lang="en-US" sz="2000" dirty="0">
                <a:latin typeface="Century Gothic" panose="020B0502020202020204" pitchFamily="34" charset="0"/>
              </a:rPr>
              <a:t>using language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Intrapersonal: </a:t>
            </a:r>
            <a:r>
              <a:rPr lang="en-US" sz="2000" dirty="0">
                <a:latin typeface="Century Gothic" panose="020B0502020202020204" pitchFamily="34" charset="0"/>
              </a:rPr>
              <a:t>understanding yourself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Naturalist</a:t>
            </a:r>
            <a:r>
              <a:rPr lang="en-US" sz="2000" dirty="0">
                <a:latin typeface="Century Gothic" panose="020B0502020202020204" pitchFamily="34" charset="0"/>
              </a:rPr>
              <a:t>: understanding the environment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Existential: </a:t>
            </a:r>
            <a:r>
              <a:rPr lang="en-US" sz="2000" dirty="0">
                <a:latin typeface="Century Gothic" panose="020B0502020202020204" pitchFamily="34" charset="0"/>
              </a:rPr>
              <a:t>pondering the meaning of life and our place in the                           universe</a:t>
            </a:r>
          </a:p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0114" y="1354983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latin typeface="Century Gothic" panose="020B0502020202020204" pitchFamily="34" charset="0"/>
              </a:rPr>
              <a:t>Measures 9 Elements of Intelligence</a:t>
            </a:r>
          </a:p>
        </p:txBody>
      </p:sp>
    </p:spTree>
    <p:extLst>
      <p:ext uri="{BB962C8B-B14F-4D97-AF65-F5344CB8AC3E}">
        <p14:creationId xmlns:p14="http://schemas.microsoft.com/office/powerpoint/2010/main" val="179136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908720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Social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Like to work with people</a:t>
            </a:r>
          </a:p>
          <a:p>
            <a:pPr>
              <a:defRPr/>
            </a:pPr>
            <a:r>
              <a:rPr lang="en-US" dirty="0"/>
              <a:t>Enjoy helping, nurturing and caring for others</a:t>
            </a:r>
          </a:p>
          <a:p>
            <a:pPr>
              <a:defRPr/>
            </a:pPr>
            <a:r>
              <a:rPr lang="en-US" dirty="0"/>
              <a:t>Have social, communication and teaching skills</a:t>
            </a:r>
          </a:p>
          <a:p>
            <a:pPr>
              <a:defRPr/>
            </a:pPr>
            <a:r>
              <a:rPr lang="en-US" dirty="0"/>
              <a:t>Humanistic, idealistic</a:t>
            </a:r>
          </a:p>
          <a:p>
            <a:pPr>
              <a:defRPr/>
            </a:pPr>
            <a:r>
              <a:rPr lang="en-US" dirty="0"/>
              <a:t>Work in schools, social services, religious occupations, health care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453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68760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Enterprising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2564904"/>
            <a:ext cx="7056438" cy="371358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Like to persuade, lead or supervise</a:t>
            </a:r>
          </a:p>
          <a:p>
            <a:pPr>
              <a:defRPr/>
            </a:pPr>
            <a:r>
              <a:rPr lang="en-US" dirty="0"/>
              <a:t>Have skills in selling and communication</a:t>
            </a:r>
          </a:p>
          <a:p>
            <a:pPr>
              <a:defRPr/>
            </a:pPr>
            <a:r>
              <a:rPr lang="en-US" dirty="0"/>
              <a:t>Seek positions of leadership, status and power</a:t>
            </a:r>
          </a:p>
          <a:p>
            <a:pPr>
              <a:defRPr/>
            </a:pPr>
            <a:r>
              <a:rPr lang="en-US" dirty="0"/>
              <a:t>Employed in business, government, sales and politics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464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340768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Conventional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708920"/>
            <a:ext cx="7056438" cy="374406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Good at organizing and managing details</a:t>
            </a:r>
          </a:p>
          <a:p>
            <a:pPr>
              <a:defRPr/>
            </a:pPr>
            <a:r>
              <a:rPr lang="en-US" dirty="0"/>
              <a:t>Like math, accounting, finance</a:t>
            </a:r>
          </a:p>
          <a:p>
            <a:pPr>
              <a:defRPr/>
            </a:pPr>
            <a:r>
              <a:rPr lang="en-US" dirty="0"/>
              <a:t>Are efficient and patient</a:t>
            </a:r>
          </a:p>
          <a:p>
            <a:pPr>
              <a:defRPr/>
            </a:pPr>
            <a:r>
              <a:rPr lang="en-US" dirty="0"/>
              <a:t>Prefer structure</a:t>
            </a:r>
          </a:p>
          <a:p>
            <a:pPr>
              <a:defRPr/>
            </a:pPr>
            <a:r>
              <a:rPr lang="en-US" dirty="0"/>
              <a:t>Work in business, corporations, quality control, and financial institutions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75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052736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Realistic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060848"/>
            <a:ext cx="7056438" cy="42484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Enjoy working with tools, machines, equipment</a:t>
            </a:r>
          </a:p>
          <a:p>
            <a:pPr>
              <a:defRPr/>
            </a:pPr>
            <a:r>
              <a:rPr lang="en-US" dirty="0"/>
              <a:t>Often work outdoors</a:t>
            </a:r>
          </a:p>
          <a:p>
            <a:pPr>
              <a:defRPr/>
            </a:pPr>
            <a:r>
              <a:rPr lang="en-US" dirty="0"/>
              <a:t>Are active and adventurous</a:t>
            </a:r>
          </a:p>
          <a:p>
            <a:pPr>
              <a:defRPr/>
            </a:pPr>
            <a:r>
              <a:rPr lang="en-US" dirty="0"/>
              <a:t>Have good mechanical abilities</a:t>
            </a:r>
          </a:p>
          <a:p>
            <a:pPr>
              <a:defRPr/>
            </a:pPr>
            <a:r>
              <a:rPr lang="en-US" dirty="0"/>
              <a:t>Are employed in manufacturing, construction, transportation and engineering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690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</TotalTime>
  <Words>969</Words>
  <Application>Microsoft Office PowerPoint</Application>
  <PresentationFormat>On-screen Show (4:3)</PresentationFormat>
  <Paragraphs>186</Paragraphs>
  <Slides>55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Arial Rounded MT Bold</vt:lpstr>
      <vt:lpstr>Book Antiqua</vt:lpstr>
      <vt:lpstr>Century Gothic</vt:lpstr>
      <vt:lpstr>Tahoma</vt:lpstr>
      <vt:lpstr>Times New Roman</vt:lpstr>
      <vt:lpstr>Wingdings</vt:lpstr>
      <vt:lpstr>template</vt:lpstr>
      <vt:lpstr>Clip</vt:lpstr>
      <vt:lpstr>Exploring Interests and Values</vt:lpstr>
      <vt:lpstr>The Interest Profiler*</vt:lpstr>
      <vt:lpstr>HOLLAND’S HEXAGON</vt:lpstr>
      <vt:lpstr>Investigative Persons</vt:lpstr>
      <vt:lpstr>Artistic Persons</vt:lpstr>
      <vt:lpstr>Social Persons</vt:lpstr>
      <vt:lpstr>Enterprising Persons</vt:lpstr>
      <vt:lpstr>Conventional Persons</vt:lpstr>
      <vt:lpstr>Realistic Persons</vt:lpstr>
      <vt:lpstr>Exercise: What are 20 things you like to do? </vt:lpstr>
      <vt:lpstr>Can you list 20 things you like to do in 5 minutes?</vt:lpstr>
      <vt:lpstr>Now that you have your list, put a $ next to anything that costs more than $20 each time you do it.</vt:lpstr>
      <vt:lpstr>Write P to the left of each item that you do with people.</vt:lpstr>
      <vt:lpstr>Write I next to anything that you do by yourself (individually)</vt:lpstr>
      <vt:lpstr>Write T next to the items that involve working with things.</vt:lpstr>
      <vt:lpstr>Write D next to items that involve working with data.</vt:lpstr>
      <vt:lpstr>Write A next to items that involve physical activity.</vt:lpstr>
      <vt:lpstr>Write R next to items that involve risk or adventure</vt:lpstr>
      <vt:lpstr>Write MT next to the items you would like to spend more time doing.</vt:lpstr>
      <vt:lpstr>Number 1-5 the most important items on your list. What is your number one interest?  Share it with the class.</vt:lpstr>
      <vt:lpstr>20 Things You Like to Do  Answer questions at the end of this activity.  </vt:lpstr>
      <vt:lpstr>What kind of lifestyle do you prefer?</vt:lpstr>
      <vt:lpstr>Lifestyle Triangle</vt:lpstr>
      <vt:lpstr>Lifestyle</vt:lpstr>
      <vt:lpstr>Exploring Your Values</vt:lpstr>
      <vt:lpstr> What Are Your Values?</vt:lpstr>
      <vt:lpstr>Values are:</vt:lpstr>
      <vt:lpstr>Make important decisions based on your values</vt:lpstr>
      <vt:lpstr>Where do we get our values?</vt:lpstr>
      <vt:lpstr>Values come from:</vt:lpstr>
      <vt:lpstr>Values and needs are related.</vt:lpstr>
      <vt:lpstr>Maslow’s Hierarchy of Needs</vt:lpstr>
      <vt:lpstr>Maslow’s Hierarchy of Needs</vt:lpstr>
      <vt:lpstr>Maslow’s Hierarchy of Needs</vt:lpstr>
      <vt:lpstr>Maslow’s Hierarchy of Needs</vt:lpstr>
      <vt:lpstr>Maslow’s Hierarchy of Needs</vt:lpstr>
      <vt:lpstr>Maslow’s Hierarchy of Needs</vt:lpstr>
      <vt:lpstr>We are all aiming for self-actualization.</vt:lpstr>
      <vt:lpstr>How are Needs and Values Related?</vt:lpstr>
      <vt:lpstr>PowerPoint Presentation</vt:lpstr>
      <vt:lpstr>Complete: Assessing Your Personal Values   Share your highest value with the class  Complete:  Summing Up Values</vt:lpstr>
      <vt:lpstr>Assignment:  My Personal Coat of Arms</vt:lpstr>
      <vt:lpstr>Some samples</vt:lpstr>
      <vt:lpstr>PowerPoint Presentation</vt:lpstr>
      <vt:lpstr>PowerPoint Presentation</vt:lpstr>
      <vt:lpstr>PowerPoint Presentation</vt:lpstr>
      <vt:lpstr>Keys to Success: Act on Your Values</vt:lpstr>
      <vt:lpstr>Knowing your values is not enough.</vt:lpstr>
      <vt:lpstr>Act on your values.</vt:lpstr>
      <vt:lpstr>For example, if you value your good health, what actions will you take?</vt:lpstr>
      <vt:lpstr>If you value a college education, you can find the motivation needed to be successful.</vt:lpstr>
      <vt:lpstr>Group Activity: Values in Action  </vt:lpstr>
      <vt:lpstr>  Take the AchieveWorks Intelligences in Chapter 3 </vt:lpstr>
      <vt:lpstr> Multiple Intelligences</vt:lpstr>
      <vt:lpstr>        Multiple Intelligences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120</cp:revision>
  <dcterms:created xsi:type="dcterms:W3CDTF">2006-06-13T13:03:30Z</dcterms:created>
  <dcterms:modified xsi:type="dcterms:W3CDTF">2017-12-12T21:15:32Z</dcterms:modified>
</cp:coreProperties>
</file>